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41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911D4-79E0-6B36-7EB9-A6AE79D0C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106A68F-5FC2-80E8-0D18-7F3B3501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90B4-B6DD-C4D6-DC73-3BB2F911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CC7E20-CF2F-C020-8A34-1CE186826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2F7ED0-9DBA-215E-8449-362517A7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65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49154C-0AA8-4428-73AD-6887ADF2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E80EBB-5F3C-8B31-B59A-69A31D538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70BA1-0B3B-382A-B706-FEC0C835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FF93A3-D8EA-7F16-D997-8E897A7D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EC73A8-C989-7237-039D-7240AFFF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96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B083CA-CB01-3190-9659-F4D8CFEF8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B91620-C02F-F91D-5900-D38D55093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BBE79D-7773-6AE9-26B7-89298DB8D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068201-EE4A-6FE7-9F69-E677C87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90A46-8748-9600-B0BA-F34A27A1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68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22AAE-C66D-2EAE-093E-56632B7BE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6EF8A-A8FA-1BC8-1008-A12BDDF52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B9CBF6-335B-6C72-5148-5C902573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6F288B-7C77-B2F9-4B74-77EE8C33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7C95DB-E2BF-7778-E995-EB18DCFF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67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678E01-8A5B-E1B9-54F5-EFC6DC1E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1C53A0-762F-77EF-0BC6-C7EADD26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439230-6DE5-96A4-A0BF-DB3D39E5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3FE305-7718-696D-515B-BA6844CA2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1BB033-51DE-0A00-F0A0-453B6C89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2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4AFB9-8E04-B03B-E998-170F5D49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7503D3-F6DE-4DAF-9A2E-582F26804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E853B3-7FAA-2499-FB2F-3949D0E78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4493C0-5BB7-DC79-187D-0135C69A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766367-B8B3-ECD8-88FB-29C0EAD8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E1E50E-4097-07F5-F4E7-5027D1BD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83366-8D73-A897-3B7E-09427A24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51CC2A-E7C8-CFB0-941D-E3899FDB7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563D59-E093-27D8-7CDD-859ABA3F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4BF23C-1FE4-E93B-1279-BD889BAC7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5FD4DF-DD53-0CE1-8BE0-DE6FFEBDA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0F22E5-F61F-8916-461F-556CB146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5A6AF21-FCC3-610A-DC7D-6588C7A7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36564B-B96A-14A3-DB81-6F4AE6DD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92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02604-F820-FF08-4B90-00550585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EF0783-B9C1-F904-A952-812E9B9E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6C668E-97A5-2F31-06A3-16BA168D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FBECC0-2C20-18CD-1E9A-1F8A63E3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54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B6B3BFB-A1AB-78DA-66E8-E7EC3684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F2B067-9C78-1291-8FA1-B63DAB2D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43D04C-BCAC-E2AB-B85C-8846DDC2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15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4881F-3597-7919-35A6-E7873A92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738A89-AA93-0098-8ED9-23013F9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F62572-15E1-E0B7-5F11-B0F4517B3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756AC9-1C73-A52D-FD71-0C2FD1CB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C6263D-B857-5DAE-EDFB-A0DAAFA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A84E98-4686-D36E-6BB1-E1622F9B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05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2A03E-879C-7AEA-38FA-9E31C042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60D208-5140-E484-F6FD-1FAD54C5C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CFAC8B-4883-307C-5080-AF7FD4F6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B03749-16CB-633E-9AFA-BE743020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6FD5CD-5F1E-F3DA-4052-5456A0D2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66E44F-FCE8-43E0-D8EC-438D825D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1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58B394A-5D87-2534-F95F-611FD94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270BCD-328E-F302-5820-A857830E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F6C12C-4D27-C280-96DC-823AB0C4A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4191-16C5-4106-8FCA-50D5CB73D72A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3D2542-A005-89DD-1C8A-9D13FD5D4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FCBFE8-1A29-4CCD-F712-66C00BB1E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56706-C40A-46AB-A598-B135612CC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31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F0D69A-796C-3A33-4132-FE294812ADA9}"/>
              </a:ext>
            </a:extLst>
          </p:cNvPr>
          <p:cNvSpPr txBox="1"/>
          <p:nvPr/>
        </p:nvSpPr>
        <p:spPr>
          <a:xfrm>
            <a:off x="3631843" y="579549"/>
            <a:ext cx="4281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>
                <a:latin typeface="Architects Daughter" pitchFamily="2" charset="0"/>
              </a:rPr>
              <a:t>BAe</a:t>
            </a:r>
            <a:r>
              <a:rPr lang="it-IT" sz="4400" dirty="0">
                <a:latin typeface="Architects Daughter" pitchFamily="2" charset="0"/>
              </a:rPr>
              <a:t> 146-300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D302A0-752F-5539-3CBF-87B185A989F3}"/>
              </a:ext>
            </a:extLst>
          </p:cNvPr>
          <p:cNvSpPr txBox="1"/>
          <p:nvPr/>
        </p:nvSpPr>
        <p:spPr>
          <a:xfrm>
            <a:off x="1345843" y="1571223"/>
            <a:ext cx="908453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3200" dirty="0">
                <a:latin typeface="Architects Daughter" pitchFamily="2" charset="0"/>
              </a:rPr>
              <a:t>Breve guida all’accensione dei motori </a:t>
            </a:r>
          </a:p>
          <a:p>
            <a:pPr algn="ctr"/>
            <a:r>
              <a:rPr lang="it-IT" sz="3200" dirty="0">
                <a:latin typeface="Architects Daughter" pitchFamily="2" charset="0"/>
              </a:rPr>
              <a:t>e </a:t>
            </a:r>
          </a:p>
          <a:p>
            <a:pPr algn="ctr"/>
            <a:r>
              <a:rPr lang="it-IT" sz="3200" dirty="0">
                <a:latin typeface="Architects Daughter" pitchFamily="2" charset="0"/>
              </a:rPr>
              <a:t>attivazione dei servizi di bordo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C7F078-99F5-14C5-1CAE-3CF95AD3FC11}"/>
              </a:ext>
            </a:extLst>
          </p:cNvPr>
          <p:cNvSpPr txBox="1"/>
          <p:nvPr/>
        </p:nvSpPr>
        <p:spPr>
          <a:xfrm>
            <a:off x="1056068" y="5364051"/>
            <a:ext cx="8148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chitects Daughter" pitchFamily="2" charset="0"/>
              </a:rPr>
              <a:t>N.B. Questa non è una check list</a:t>
            </a:r>
          </a:p>
          <a:p>
            <a:r>
              <a:rPr lang="it-IT" sz="2400" dirty="0">
                <a:latin typeface="Architects Daughter" pitchFamily="2" charset="0"/>
              </a:rPr>
              <a:t>     Molte azioni e controlli presenti </a:t>
            </a:r>
          </a:p>
          <a:p>
            <a:r>
              <a:rPr lang="it-IT" sz="2400" dirty="0">
                <a:latin typeface="Architects Daughter" pitchFamily="2" charset="0"/>
              </a:rPr>
              <a:t>     nella check-list sono qui stati trascurati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14D85-B0D4-1E02-DAA8-C2748EC5CD13}"/>
              </a:ext>
            </a:extLst>
          </p:cNvPr>
          <p:cNvSpPr txBox="1"/>
          <p:nvPr/>
        </p:nvSpPr>
        <p:spPr>
          <a:xfrm>
            <a:off x="637504" y="3921442"/>
            <a:ext cx="11011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chitects Daughter" pitchFamily="2" charset="0"/>
              </a:rPr>
              <a:t>Da </a:t>
            </a:r>
            <a:r>
              <a:rPr lang="it-IT" sz="3200" dirty="0" err="1">
                <a:latin typeface="Architects Daughter" pitchFamily="2" charset="0"/>
              </a:rPr>
              <a:t>Cold</a:t>
            </a:r>
            <a:r>
              <a:rPr lang="it-IT" sz="3200" dirty="0">
                <a:latin typeface="Architects Daughter" pitchFamily="2" charset="0"/>
              </a:rPr>
              <a:t> and Dark senza generatore da terra</a:t>
            </a:r>
          </a:p>
        </p:txBody>
      </p:sp>
    </p:spTree>
    <p:extLst>
      <p:ext uri="{BB962C8B-B14F-4D97-AF65-F5344CB8AC3E}">
        <p14:creationId xmlns:p14="http://schemas.microsoft.com/office/powerpoint/2010/main" val="368735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77E11F-F153-BCDC-F593-2395D5743023}"/>
              </a:ext>
            </a:extLst>
          </p:cNvPr>
          <p:cNvSpPr txBox="1"/>
          <p:nvPr/>
        </p:nvSpPr>
        <p:spPr>
          <a:xfrm>
            <a:off x="607452" y="1757966"/>
            <a:ext cx="457689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latin typeface="Architects Daughter" pitchFamily="2" charset="0"/>
              </a:rPr>
              <a:t>Quasi</a:t>
            </a:r>
            <a:r>
              <a:rPr lang="it-IT" dirty="0">
                <a:latin typeface="Architects Daughter" pitchFamily="2" charset="0"/>
              </a:rPr>
              <a:t> tutte le operazioni si fanno</a:t>
            </a:r>
          </a:p>
          <a:p>
            <a:r>
              <a:rPr lang="it-IT" dirty="0">
                <a:latin typeface="Architects Daughter" pitchFamily="2" charset="0"/>
              </a:rPr>
              <a:t>a partire dal pannello </a:t>
            </a: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OVERHEAD</a:t>
            </a:r>
          </a:p>
          <a:p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Il pannello è diviso in </a:t>
            </a:r>
            <a:r>
              <a:rPr lang="it-IT" dirty="0" err="1">
                <a:latin typeface="Architects Daughter" pitchFamily="2" charset="0"/>
              </a:rPr>
              <a:t>sottopannelli</a:t>
            </a:r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Quelli che interessano questo </a:t>
            </a:r>
          </a:p>
          <a:p>
            <a:r>
              <a:rPr lang="it-IT" dirty="0">
                <a:latin typeface="Architects Daughter" pitchFamily="2" charset="0"/>
              </a:rPr>
              <a:t>Tutorial sono:</a:t>
            </a:r>
          </a:p>
          <a:p>
            <a:endParaRPr lang="it-IT" dirty="0">
              <a:latin typeface="Architects Daught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FFC000"/>
                </a:solidFill>
                <a:latin typeface="Architects Daughter" pitchFamily="2" charset="0"/>
              </a:rPr>
              <a:t>Hydraulic</a:t>
            </a:r>
            <a:endParaRPr lang="it-IT" dirty="0">
              <a:solidFill>
                <a:srgbClr val="FFC000"/>
              </a:solidFill>
              <a:latin typeface="Architects Daught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B050"/>
                </a:solidFill>
                <a:latin typeface="Architects Daughter" pitchFamily="2" charset="0"/>
              </a:rPr>
              <a:t>Fuel</a:t>
            </a:r>
            <a:endParaRPr lang="it-IT" dirty="0">
              <a:solidFill>
                <a:srgbClr val="00B050"/>
              </a:solidFill>
              <a:latin typeface="Architects Daught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F0"/>
                </a:solidFill>
                <a:latin typeface="Architects Daughter" pitchFamily="2" charset="0"/>
              </a:rPr>
              <a:t>APU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C00000"/>
                </a:solidFill>
                <a:latin typeface="Architects Daughter" pitchFamily="2" charset="0"/>
              </a:rPr>
              <a:t>Engines</a:t>
            </a:r>
            <a:endParaRPr lang="it-IT" dirty="0">
              <a:solidFill>
                <a:srgbClr val="C00000"/>
              </a:solidFill>
              <a:latin typeface="Architects Daughter" pitchFamily="2" charset="0"/>
            </a:endParaRPr>
          </a:p>
          <a:p>
            <a:endParaRPr lang="it-IT" dirty="0">
              <a:latin typeface="Architects Daughter" pitchFamily="2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05A2CA6-D6F0-EA0B-936D-45A5A829FBF5}"/>
              </a:ext>
            </a:extLst>
          </p:cNvPr>
          <p:cNvGrpSpPr/>
          <p:nvPr/>
        </p:nvGrpSpPr>
        <p:grpSpPr>
          <a:xfrm>
            <a:off x="5356958" y="544192"/>
            <a:ext cx="6227590" cy="5769616"/>
            <a:chOff x="5356958" y="544192"/>
            <a:chExt cx="6227590" cy="576961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C3D6113-8490-02AE-D52C-73757609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958" y="544192"/>
              <a:ext cx="6227590" cy="57696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5BF4521-391B-DAB8-DC3B-C887D64ABA38}"/>
                </a:ext>
              </a:extLst>
            </p:cNvPr>
            <p:cNvSpPr/>
            <p:nvPr/>
          </p:nvSpPr>
          <p:spPr>
            <a:xfrm>
              <a:off x="5808372" y="1680693"/>
              <a:ext cx="1745087" cy="113978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FD8849F-2877-3BC5-7EF1-9D5C8EA2AFA1}"/>
                </a:ext>
              </a:extLst>
            </p:cNvPr>
            <p:cNvSpPr/>
            <p:nvPr/>
          </p:nvSpPr>
          <p:spPr>
            <a:xfrm>
              <a:off x="5808372" y="2878428"/>
              <a:ext cx="1068946" cy="201554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7270BAD-3D46-2103-1F0F-D836F453B0AE}"/>
                </a:ext>
              </a:extLst>
            </p:cNvPr>
            <p:cNvSpPr/>
            <p:nvPr/>
          </p:nvSpPr>
          <p:spPr>
            <a:xfrm>
              <a:off x="6922394" y="2820473"/>
              <a:ext cx="1082479" cy="29428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65EE39B-7465-2EC3-4E0F-9BD2DC37C817}"/>
                </a:ext>
              </a:extLst>
            </p:cNvPr>
            <p:cNvSpPr/>
            <p:nvPr/>
          </p:nvSpPr>
          <p:spPr>
            <a:xfrm>
              <a:off x="8049949" y="2781836"/>
              <a:ext cx="1023870" cy="10174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895E0E6-C116-D522-3DDD-95D26F43928C}"/>
                </a:ext>
              </a:extLst>
            </p:cNvPr>
            <p:cNvSpPr/>
            <p:nvPr/>
          </p:nvSpPr>
          <p:spPr>
            <a:xfrm>
              <a:off x="8062175" y="3767070"/>
              <a:ext cx="1056720" cy="112690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0820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6770EF-E594-CA28-1794-15366862F69A}"/>
              </a:ext>
            </a:extLst>
          </p:cNvPr>
          <p:cNvSpPr txBox="1"/>
          <p:nvPr/>
        </p:nvSpPr>
        <p:spPr>
          <a:xfrm>
            <a:off x="264017" y="64394"/>
            <a:ext cx="5112913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Pannello ELECTRIC</a:t>
            </a:r>
            <a:endParaRPr lang="it-IT" sz="2000" dirty="0">
              <a:latin typeface="Architects Daughter" pitchFamily="2" charset="0"/>
            </a:endParaRPr>
          </a:p>
          <a:p>
            <a:r>
              <a:rPr lang="it-IT" sz="2000" dirty="0">
                <a:latin typeface="Architects Daughter" pitchFamily="2" charset="0"/>
              </a:rPr>
              <a:t>Contiene gli interruttori e le spie dell’impianto elettrico.</a:t>
            </a:r>
          </a:p>
          <a:p>
            <a:endParaRPr lang="it-IT" sz="2000" dirty="0">
              <a:latin typeface="Architects Daught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chitects Daughter" pitchFamily="2" charset="0"/>
              </a:rPr>
              <a:t>Interruttori Batterie 1 e 2 su 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ON</a:t>
            </a:r>
            <a:r>
              <a:rPr lang="it-IT" sz="2000" dirty="0">
                <a:latin typeface="Architects Daughter" pitchFamily="2" charset="0"/>
              </a:rPr>
              <a:t> si alimenta il circuito in 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chitects Daught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chitects Daughter" pitchFamily="2" charset="0"/>
              </a:rPr>
              <a:t>Interruttori BUS-TIE AC e DC 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Auto</a:t>
            </a:r>
          </a:p>
          <a:p>
            <a:r>
              <a:rPr lang="it-IT" sz="2000" dirty="0">
                <a:latin typeface="Architects Daughter" pitchFamily="2" charset="0"/>
              </a:rPr>
              <a:t>   notare che i circuiti elettrici  devono essere 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CHIUSI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chitects Daught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chitects Daughter" pitchFamily="2" charset="0"/>
              </a:rPr>
              <a:t>Armare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 ARM </a:t>
            </a:r>
            <a:r>
              <a:rPr lang="it-IT" sz="2000" dirty="0">
                <a:latin typeface="Architects Daughter" pitchFamily="2" charset="0"/>
              </a:rPr>
              <a:t>gli interruttori dei generatori ed inverter</a:t>
            </a:r>
          </a:p>
          <a:p>
            <a:r>
              <a:rPr lang="it-IT" sz="2000" dirty="0">
                <a:latin typeface="Architects Daughter" pitchFamily="2" charset="0"/>
              </a:rPr>
              <a:t>   In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 STBY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chitects Daughter" pitchFamily="2" charset="0"/>
            </a:endParaRPr>
          </a:p>
          <a:p>
            <a:r>
              <a:rPr lang="it-IT" sz="2000" dirty="0">
                <a:latin typeface="Architects Daughter" pitchFamily="2" charset="0"/>
              </a:rPr>
              <a:t>Durante il normale funzionamento dei motori i generatori sono azionati dai motori 1 e 4 ora naturalmente OFF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chitects Daughter" pitchFamily="2" charset="0"/>
            </a:endParaRPr>
          </a:p>
          <a:p>
            <a:endParaRPr lang="it-IT" sz="2000" dirty="0">
              <a:latin typeface="Architects Daughter" pitchFamily="2" charset="0"/>
            </a:endParaRPr>
          </a:p>
          <a:p>
            <a:r>
              <a:rPr lang="it-IT" sz="2000" dirty="0">
                <a:latin typeface="Architects Daughter" pitchFamily="2" charset="0"/>
              </a:rPr>
              <a:t>   </a:t>
            </a:r>
          </a:p>
          <a:p>
            <a:r>
              <a:rPr lang="it-IT" sz="2000" dirty="0">
                <a:latin typeface="Architects Daughter" pitchFamily="2" charset="0"/>
              </a:rPr>
              <a:t> </a:t>
            </a:r>
          </a:p>
          <a:p>
            <a:endParaRPr lang="it-IT" sz="2000" dirty="0">
              <a:latin typeface="Architects Daughter" pitchFamily="2" charset="0"/>
            </a:endParaRPr>
          </a:p>
          <a:p>
            <a:endParaRPr lang="it-IT" sz="2000" dirty="0">
              <a:latin typeface="Architects Daughter" pitchFamily="2" charset="0"/>
            </a:endParaRPr>
          </a:p>
          <a:p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  </a:t>
            </a:r>
            <a:endParaRPr lang="it-IT" sz="2000" dirty="0">
              <a:latin typeface="Architects Daughter" pitchFamily="2" charset="0"/>
            </a:endParaRP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3FA4BDD-C5A1-534E-A3DC-778CB51D193F}"/>
              </a:ext>
            </a:extLst>
          </p:cNvPr>
          <p:cNvGrpSpPr/>
          <p:nvPr/>
        </p:nvGrpSpPr>
        <p:grpSpPr>
          <a:xfrm>
            <a:off x="5666704" y="119029"/>
            <a:ext cx="2704698" cy="6619942"/>
            <a:chOff x="9092484" y="119029"/>
            <a:chExt cx="2704698" cy="661994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F1030AA-E486-19F0-DEF2-1CDB24022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" t="-289"/>
            <a:stretch/>
          </p:blipFill>
          <p:spPr>
            <a:xfrm>
              <a:off x="9092484" y="119029"/>
              <a:ext cx="2704698" cy="66199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8A7DD9B-4CBF-89C8-864D-3F0AC02C5770}"/>
                </a:ext>
              </a:extLst>
            </p:cNvPr>
            <p:cNvSpPr/>
            <p:nvPr/>
          </p:nvSpPr>
          <p:spPr>
            <a:xfrm>
              <a:off x="10786056" y="862885"/>
              <a:ext cx="856445" cy="93371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0B3EB5A-FA02-1074-FC7A-6F30406C3D40}"/>
                </a:ext>
              </a:extLst>
            </p:cNvPr>
            <p:cNvSpPr/>
            <p:nvPr/>
          </p:nvSpPr>
          <p:spPr>
            <a:xfrm>
              <a:off x="9833020" y="3374265"/>
              <a:ext cx="1893194" cy="101704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03F3E7C0-CCB3-6D17-4627-72CC5283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40" y="119029"/>
            <a:ext cx="2638371" cy="6539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E94EF7B2-6C2C-1A2F-0ED6-A5C693CE16E4}"/>
              </a:ext>
            </a:extLst>
          </p:cNvPr>
          <p:cNvSpPr/>
          <p:nvPr/>
        </p:nvSpPr>
        <p:spPr>
          <a:xfrm>
            <a:off x="8641724" y="3522372"/>
            <a:ext cx="637048" cy="573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60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74ABB1-189B-5E21-F0E6-FAB1A78B050B}"/>
              </a:ext>
            </a:extLst>
          </p:cNvPr>
          <p:cNvSpPr txBox="1"/>
          <p:nvPr/>
        </p:nvSpPr>
        <p:spPr>
          <a:xfrm>
            <a:off x="669701" y="515155"/>
            <a:ext cx="393248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rchitects Daughter" pitchFamily="2" charset="0"/>
              </a:rPr>
              <a:t>Pannello </a:t>
            </a:r>
            <a:r>
              <a:rPr lang="it-IT" sz="2800" dirty="0">
                <a:solidFill>
                  <a:srgbClr val="FF0000"/>
                </a:solidFill>
                <a:latin typeface="Architects Daughter" pitchFamily="2" charset="0"/>
              </a:rPr>
              <a:t>APU</a:t>
            </a:r>
          </a:p>
          <a:p>
            <a:endParaRPr lang="it-IT" sz="2800" dirty="0">
              <a:solidFill>
                <a:srgbClr val="FF0000"/>
              </a:solidFill>
              <a:latin typeface="Architects Daughter" pitchFamily="2" charset="0"/>
            </a:endParaRPr>
          </a:p>
          <a:p>
            <a:r>
              <a:rPr lang="it-IT" sz="2000" dirty="0">
                <a:latin typeface="Architects Daughter" pitchFamily="2" charset="0"/>
              </a:rPr>
              <a:t>Interruttore su </a:t>
            </a:r>
            <a:r>
              <a:rPr lang="it-IT" sz="2000" dirty="0">
                <a:solidFill>
                  <a:srgbClr val="FF0000"/>
                </a:solidFill>
                <a:latin typeface="Architects Daughter" pitchFamily="2" charset="0"/>
              </a:rPr>
              <a:t>START</a:t>
            </a:r>
          </a:p>
          <a:p>
            <a:endParaRPr lang="it-IT" sz="2000" dirty="0">
              <a:solidFill>
                <a:srgbClr val="FF0000"/>
              </a:solidFill>
              <a:latin typeface="Architects Daughter" pitchFamily="2" charset="0"/>
            </a:endParaRPr>
          </a:p>
          <a:p>
            <a:r>
              <a:rPr lang="it-IT" sz="2000" dirty="0">
                <a:latin typeface="Architects Daughter" pitchFamily="2" charset="0"/>
              </a:rPr>
              <a:t>e attendere la spia </a:t>
            </a:r>
            <a:r>
              <a:rPr lang="it-IT" sz="2000" dirty="0">
                <a:solidFill>
                  <a:srgbClr val="00B050"/>
                </a:solidFill>
                <a:latin typeface="Architects Daughter" pitchFamily="2" charset="0"/>
              </a:rPr>
              <a:t>verde</a:t>
            </a:r>
          </a:p>
          <a:p>
            <a:r>
              <a:rPr lang="it-IT" sz="2000" dirty="0">
                <a:solidFill>
                  <a:srgbClr val="00B050"/>
                </a:solidFill>
                <a:latin typeface="Architects Daughter" pitchFamily="2" charset="0"/>
              </a:rPr>
              <a:t>APU PWR AVAILABLE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A33A1C-B43F-B28D-4508-97C7828CC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45" y="427159"/>
            <a:ext cx="1943154" cy="1840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036A1F9-0833-F567-5E80-2DAABF3F2A9D}"/>
              </a:ext>
            </a:extLst>
          </p:cNvPr>
          <p:cNvGrpSpPr/>
          <p:nvPr/>
        </p:nvGrpSpPr>
        <p:grpSpPr>
          <a:xfrm>
            <a:off x="6254472" y="427159"/>
            <a:ext cx="2137892" cy="1840159"/>
            <a:chOff x="4720107" y="423483"/>
            <a:chExt cx="2620850" cy="236971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DAF7494-F10D-4A3F-B5DC-A7E97C304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619" r="925" b="3425"/>
            <a:stretch/>
          </p:blipFill>
          <p:spPr>
            <a:xfrm>
              <a:off x="4720107" y="423483"/>
              <a:ext cx="2620850" cy="23697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052E630-4463-21BE-8072-B363D37E7167}"/>
                </a:ext>
              </a:extLst>
            </p:cNvPr>
            <p:cNvSpPr/>
            <p:nvPr/>
          </p:nvSpPr>
          <p:spPr>
            <a:xfrm>
              <a:off x="6409386" y="515155"/>
              <a:ext cx="626772" cy="92083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C9869BE-3C7D-5469-86E9-84F26C5770D3}"/>
              </a:ext>
            </a:extLst>
          </p:cNvPr>
          <p:cNvSpPr/>
          <p:nvPr/>
        </p:nvSpPr>
        <p:spPr>
          <a:xfrm>
            <a:off x="8731876" y="1169880"/>
            <a:ext cx="641649" cy="4185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F66F29-8E3C-1749-5E8E-7EB124280388}"/>
              </a:ext>
            </a:extLst>
          </p:cNvPr>
          <p:cNvSpPr txBox="1"/>
          <p:nvPr/>
        </p:nvSpPr>
        <p:spPr>
          <a:xfrm flipH="1">
            <a:off x="618186" y="3742831"/>
            <a:ext cx="361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chitects Daughter" pitchFamily="2" charset="0"/>
              </a:rPr>
              <a:t>A questo punto si torna sul pannello ELECTRIC e si attiva il APU GEN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7A8BC79-6795-5F49-DF88-010484E6A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72" y="2445827"/>
            <a:ext cx="1713187" cy="42897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7FF9406-B0BA-39A5-A87C-DDC1F4BBBE16}"/>
              </a:ext>
            </a:extLst>
          </p:cNvPr>
          <p:cNvSpPr/>
          <p:nvPr/>
        </p:nvSpPr>
        <p:spPr>
          <a:xfrm>
            <a:off x="7111065" y="5995115"/>
            <a:ext cx="410197" cy="676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51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1DDEEB-24AE-5334-9624-3013F234774A}"/>
              </a:ext>
            </a:extLst>
          </p:cNvPr>
          <p:cNvSpPr txBox="1"/>
          <p:nvPr/>
        </p:nvSpPr>
        <p:spPr>
          <a:xfrm>
            <a:off x="334850" y="530583"/>
            <a:ext cx="74117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Pannello HYDRAULIC</a:t>
            </a:r>
          </a:p>
          <a:p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Contiene gli interruttori delle pompe idrauliche sui </a:t>
            </a:r>
          </a:p>
          <a:p>
            <a:r>
              <a:rPr lang="it-IT" dirty="0">
                <a:latin typeface="Architects Daughter" pitchFamily="2" charset="0"/>
              </a:rPr>
              <a:t>due circuiti YELLOW e GREEN</a:t>
            </a:r>
          </a:p>
          <a:p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Ci sono due pompe alimentate dai circuiti in AC e DC </a:t>
            </a:r>
          </a:p>
          <a:p>
            <a:r>
              <a:rPr lang="it-IT" dirty="0">
                <a:latin typeface="Architects Daughter" pitchFamily="2" charset="0"/>
              </a:rPr>
              <a:t>quando i motori </a:t>
            </a: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non</a:t>
            </a:r>
            <a:r>
              <a:rPr lang="it-IT" dirty="0">
                <a:latin typeface="Architects Daughter" pitchFamily="2" charset="0"/>
              </a:rPr>
              <a:t> sono accesi</a:t>
            </a:r>
          </a:p>
          <a:p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Portare i tre interruttori su </a:t>
            </a: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ON</a:t>
            </a:r>
          </a:p>
          <a:p>
            <a:r>
              <a:rPr lang="it-IT" dirty="0">
                <a:latin typeface="Architects Daughter" pitchFamily="2" charset="0"/>
              </a:rPr>
              <a:t>(non so cosa sia il </a:t>
            </a: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PTU </a:t>
            </a:r>
            <a:r>
              <a:rPr lang="it-IT" dirty="0">
                <a:latin typeface="Architects Daughter" pitchFamily="2" charset="0"/>
              </a:rPr>
              <a:t>ma funziona così)</a:t>
            </a:r>
          </a:p>
          <a:p>
            <a:endParaRPr lang="it-IT" dirty="0">
              <a:latin typeface="Architects Daughter" pitchFamily="2" charset="0"/>
            </a:endParaRPr>
          </a:p>
          <a:p>
            <a:endParaRPr lang="it-IT" dirty="0">
              <a:latin typeface="Architects Daughter" pitchFamily="2" charset="0"/>
            </a:endParaRPr>
          </a:p>
          <a:p>
            <a:r>
              <a:rPr lang="it-IT" dirty="0">
                <a:latin typeface="Architects Daughter" pitchFamily="2" charset="0"/>
              </a:rPr>
              <a:t>Da notare che durante il normale funzionamento saranno i motori 2 e 3 ad </a:t>
            </a:r>
            <a:r>
              <a:rPr lang="it-IT" dirty="0" err="1">
                <a:latin typeface="Architects Daughter" pitchFamily="2" charset="0"/>
              </a:rPr>
              <a:t>alimenare</a:t>
            </a:r>
            <a:r>
              <a:rPr lang="it-IT" dirty="0">
                <a:latin typeface="Architects Daughter" pitchFamily="2" charset="0"/>
              </a:rPr>
              <a:t> le pompe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6A932A8-971E-B99E-47C9-9250BB1B1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75" y="3860443"/>
            <a:ext cx="4029637" cy="2743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8EF6E37-3181-6AF9-4330-CDC7D6B33E08}"/>
              </a:ext>
            </a:extLst>
          </p:cNvPr>
          <p:cNvGrpSpPr/>
          <p:nvPr/>
        </p:nvGrpSpPr>
        <p:grpSpPr>
          <a:xfrm>
            <a:off x="7904275" y="530583"/>
            <a:ext cx="3952875" cy="2466975"/>
            <a:chOff x="7904275" y="530583"/>
            <a:chExt cx="3952875" cy="246697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0BBA0D7-7BBC-DD05-3670-F757C96D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275" y="530583"/>
              <a:ext cx="3952875" cy="2466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297E0D8-899B-7C9F-8F22-6F9CD7A94047}"/>
                </a:ext>
              </a:extLst>
            </p:cNvPr>
            <p:cNvSpPr/>
            <p:nvPr/>
          </p:nvSpPr>
          <p:spPr>
            <a:xfrm>
              <a:off x="9189076" y="1835239"/>
              <a:ext cx="1622738" cy="89508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81D00A7D-E6D7-353B-16C8-DF9CA322BEB6}"/>
              </a:ext>
            </a:extLst>
          </p:cNvPr>
          <p:cNvSpPr/>
          <p:nvPr/>
        </p:nvSpPr>
        <p:spPr>
          <a:xfrm>
            <a:off x="9723549" y="3084491"/>
            <a:ext cx="669701" cy="6697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14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5E7E96-91A2-1252-FAC9-97BF07C01623}"/>
              </a:ext>
            </a:extLst>
          </p:cNvPr>
          <p:cNvSpPr txBox="1"/>
          <p:nvPr/>
        </p:nvSpPr>
        <p:spPr>
          <a:xfrm>
            <a:off x="257202" y="284723"/>
            <a:ext cx="852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chitects Daughter" pitchFamily="2" charset="0"/>
              </a:rPr>
              <a:t>Ora si può procedere all’accensione dei motori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78917D5-2ECC-B140-D373-578D31C8E173}"/>
              </a:ext>
            </a:extLst>
          </p:cNvPr>
          <p:cNvGrpSpPr/>
          <p:nvPr/>
        </p:nvGrpSpPr>
        <p:grpSpPr>
          <a:xfrm>
            <a:off x="8128356" y="1004552"/>
            <a:ext cx="2857324" cy="5683652"/>
            <a:chOff x="8051082" y="746388"/>
            <a:chExt cx="3074261" cy="599333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9FE04A6-623A-CA05-D877-4F4B4BBF0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082" y="746388"/>
              <a:ext cx="3074261" cy="59933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9B2D3C8-CCFF-251E-1D6F-42528C23F17E}"/>
                </a:ext>
              </a:extLst>
            </p:cNvPr>
            <p:cNvSpPr/>
            <p:nvPr/>
          </p:nvSpPr>
          <p:spPr>
            <a:xfrm>
              <a:off x="8248919" y="5492547"/>
              <a:ext cx="2876424" cy="122785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CDFC00-89AD-6B59-3046-69CA08139148}"/>
              </a:ext>
            </a:extLst>
          </p:cNvPr>
          <p:cNvSpPr txBox="1"/>
          <p:nvPr/>
        </p:nvSpPr>
        <p:spPr>
          <a:xfrm>
            <a:off x="257202" y="1648496"/>
            <a:ext cx="753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chitects Daughter" pitchFamily="2" charset="0"/>
              </a:rPr>
              <a:t>Dal pannello </a:t>
            </a:r>
            <a:r>
              <a:rPr lang="it-IT" dirty="0">
                <a:solidFill>
                  <a:srgbClr val="FF0000"/>
                </a:solidFill>
                <a:latin typeface="Architects Daughter" pitchFamily="2" charset="0"/>
              </a:rPr>
              <a:t>FUEL</a:t>
            </a:r>
            <a:r>
              <a:rPr lang="it-IT" dirty="0">
                <a:latin typeface="Architects Daughter" pitchFamily="2" charset="0"/>
              </a:rPr>
              <a:t> portare le pompe carburante su ON</a:t>
            </a:r>
          </a:p>
        </p:txBody>
      </p:sp>
    </p:spTree>
    <p:extLst>
      <p:ext uri="{BB962C8B-B14F-4D97-AF65-F5344CB8AC3E}">
        <p14:creationId xmlns:p14="http://schemas.microsoft.com/office/powerpoint/2010/main" val="337273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9276161-BC71-C4D2-218A-F7EBF762F552}"/>
              </a:ext>
            </a:extLst>
          </p:cNvPr>
          <p:cNvGrpSpPr/>
          <p:nvPr/>
        </p:nvGrpSpPr>
        <p:grpSpPr>
          <a:xfrm>
            <a:off x="8756672" y="336927"/>
            <a:ext cx="2994402" cy="2883086"/>
            <a:chOff x="5246330" y="766294"/>
            <a:chExt cx="2994402" cy="288308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14C2131-249E-5CCD-E538-ECCFAAF43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330" y="766294"/>
              <a:ext cx="2994402" cy="2883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28059C4-63D3-F65D-24B8-C211AC9B9C99}"/>
                </a:ext>
              </a:extLst>
            </p:cNvPr>
            <p:cNvSpPr/>
            <p:nvPr/>
          </p:nvSpPr>
          <p:spPr>
            <a:xfrm>
              <a:off x="7244366" y="875763"/>
              <a:ext cx="869324" cy="11204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F1C3ACD-3091-40B4-2E89-321229F22151}"/>
              </a:ext>
            </a:extLst>
          </p:cNvPr>
          <p:cNvGrpSpPr/>
          <p:nvPr/>
        </p:nvGrpSpPr>
        <p:grpSpPr>
          <a:xfrm>
            <a:off x="8756672" y="3746567"/>
            <a:ext cx="3058110" cy="2883086"/>
            <a:chOff x="8887045" y="766294"/>
            <a:chExt cx="3058110" cy="288308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05D266C-E59F-4DDE-830A-213C5009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045" y="766294"/>
              <a:ext cx="3058110" cy="2883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FF24D6A-ADDC-290B-4AD0-F881DDA739ED}"/>
                </a:ext>
              </a:extLst>
            </p:cNvPr>
            <p:cNvSpPr/>
            <p:nvPr/>
          </p:nvSpPr>
          <p:spPr>
            <a:xfrm>
              <a:off x="10111726" y="1010992"/>
              <a:ext cx="919029" cy="11075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C4336BE-267B-5DCB-9539-DB5A9BA2430D}"/>
                </a:ext>
              </a:extLst>
            </p:cNvPr>
            <p:cNvSpPr/>
            <p:nvPr/>
          </p:nvSpPr>
          <p:spPr>
            <a:xfrm>
              <a:off x="11030755" y="2517820"/>
              <a:ext cx="914400" cy="11075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5E93B716-1777-F9F5-1628-150F0A6C2972}"/>
              </a:ext>
            </a:extLst>
          </p:cNvPr>
          <p:cNvSpPr/>
          <p:nvPr/>
        </p:nvSpPr>
        <p:spPr>
          <a:xfrm>
            <a:off x="10084157" y="3248843"/>
            <a:ext cx="548064" cy="4688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BBE350-FC17-9FE4-75A7-73F82860A56B}"/>
              </a:ext>
            </a:extLst>
          </p:cNvPr>
          <p:cNvSpPr txBox="1"/>
          <p:nvPr/>
        </p:nvSpPr>
        <p:spPr>
          <a:xfrm>
            <a:off x="212085" y="651794"/>
            <a:ext cx="800090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rchitects Daughter" pitchFamily="2" charset="0"/>
              </a:rPr>
              <a:t>Dal pannello </a:t>
            </a:r>
            <a:r>
              <a:rPr lang="it-IT" sz="2800" dirty="0">
                <a:solidFill>
                  <a:srgbClr val="FF0000"/>
                </a:solidFill>
                <a:latin typeface="Architects Daughter" pitchFamily="2" charset="0"/>
              </a:rPr>
              <a:t>ENGINES</a:t>
            </a:r>
            <a:r>
              <a:rPr lang="it-IT" sz="2800" dirty="0">
                <a:latin typeface="Architects Daughter" pitchFamily="2" charset="0"/>
              </a:rPr>
              <a:t> fare nell’ordine :</a:t>
            </a:r>
          </a:p>
          <a:p>
            <a:endParaRPr lang="it-IT" sz="2800" dirty="0">
              <a:latin typeface="Architects Daughter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START MASTER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ON</a:t>
            </a:r>
            <a:r>
              <a:rPr lang="it-IT" sz="2400" dirty="0">
                <a:latin typeface="Architects Daughter" pitchFamily="2" charset="0"/>
              </a:rPr>
              <a:t>    </a:t>
            </a:r>
          </a:p>
          <a:p>
            <a:r>
              <a:rPr lang="it-IT" sz="2400" dirty="0">
                <a:latin typeface="Architects Daughter" pitchFamily="2" charset="0"/>
              </a:rPr>
              <a:t>si accende la spia bianca </a:t>
            </a:r>
          </a:p>
          <a:p>
            <a:r>
              <a:rPr lang="it-IT" sz="2400" dirty="0">
                <a:latin typeface="Architects Daughter" pitchFamily="2" charset="0"/>
              </a:rPr>
              <a:t>START POWER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chitects Daught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Selezionare il motore da accendere </a:t>
            </a:r>
          </a:p>
          <a:p>
            <a:r>
              <a:rPr lang="it-IT" sz="2400" dirty="0">
                <a:latin typeface="Architects Daughter" pitchFamily="2" charset="0"/>
              </a:rPr>
              <a:t>tramite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START SELECT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chitects Daught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Premere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ENGINE START </a:t>
            </a:r>
          </a:p>
          <a:p>
            <a:r>
              <a:rPr lang="it-IT" sz="2400" dirty="0">
                <a:latin typeface="Architects Daughter" pitchFamily="2" charset="0"/>
              </a:rPr>
              <a:t>si accendono le altre spie verdi e bianca</a:t>
            </a:r>
          </a:p>
        </p:txBody>
      </p:sp>
    </p:spTree>
    <p:extLst>
      <p:ext uri="{BB962C8B-B14F-4D97-AF65-F5344CB8AC3E}">
        <p14:creationId xmlns:p14="http://schemas.microsoft.com/office/powerpoint/2010/main" val="88688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DBD03D-6BCF-F718-1C54-F529590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29" y="3335628"/>
            <a:ext cx="4308354" cy="3097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76F01FA-BF13-912D-3BB7-F539FE2F3432}"/>
              </a:ext>
            </a:extLst>
          </p:cNvPr>
          <p:cNvGrpSpPr/>
          <p:nvPr/>
        </p:nvGrpSpPr>
        <p:grpSpPr>
          <a:xfrm>
            <a:off x="7450429" y="196403"/>
            <a:ext cx="4273640" cy="2810814"/>
            <a:chOff x="7450429" y="196403"/>
            <a:chExt cx="4273640" cy="281081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B9A648F5-E447-E8D4-FF81-92AA3A161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6" b="18028"/>
            <a:stretch/>
          </p:blipFill>
          <p:spPr>
            <a:xfrm>
              <a:off x="7450429" y="196403"/>
              <a:ext cx="4273640" cy="28108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DA6ABB8-0F81-48BB-8DE8-627DBBE7F47F}"/>
                </a:ext>
              </a:extLst>
            </p:cNvPr>
            <p:cNvSpPr/>
            <p:nvPr/>
          </p:nvSpPr>
          <p:spPr>
            <a:xfrm>
              <a:off x="7508383" y="334851"/>
              <a:ext cx="1532586" cy="4314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AC09DC7E-A940-2288-A6D4-740F14D25AC2}"/>
              </a:ext>
            </a:extLst>
          </p:cNvPr>
          <p:cNvSpPr/>
          <p:nvPr/>
        </p:nvSpPr>
        <p:spPr>
          <a:xfrm>
            <a:off x="7450429" y="3429000"/>
            <a:ext cx="1448872" cy="402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1407E87-0A19-AE43-2384-0D99DD840941}"/>
              </a:ext>
            </a:extLst>
          </p:cNvPr>
          <p:cNvSpPr/>
          <p:nvPr/>
        </p:nvSpPr>
        <p:spPr>
          <a:xfrm rot="9228785">
            <a:off x="10412569" y="2002665"/>
            <a:ext cx="405684" cy="5602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4179A879-7DBE-382D-75F4-8A8CEA805CE2}"/>
              </a:ext>
            </a:extLst>
          </p:cNvPr>
          <p:cNvSpPr/>
          <p:nvPr/>
        </p:nvSpPr>
        <p:spPr>
          <a:xfrm rot="11385325">
            <a:off x="10412570" y="4082602"/>
            <a:ext cx="547352" cy="444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B037162-6BE3-D06A-D8AA-F241E095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34" y="2944517"/>
            <a:ext cx="5409524" cy="1371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5C06CC4-5C2B-9308-8347-9608A0EEEFCB}"/>
              </a:ext>
            </a:extLst>
          </p:cNvPr>
          <p:cNvSpPr/>
          <p:nvPr/>
        </p:nvSpPr>
        <p:spPr>
          <a:xfrm>
            <a:off x="5653825" y="3077845"/>
            <a:ext cx="1294327" cy="1104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8C5A010-FE72-60FA-7104-B078F517F638}"/>
              </a:ext>
            </a:extLst>
          </p:cNvPr>
          <p:cNvCxnSpPr/>
          <p:nvPr/>
        </p:nvCxnSpPr>
        <p:spPr>
          <a:xfrm flipH="1">
            <a:off x="6656429" y="1191381"/>
            <a:ext cx="695459" cy="16549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6C5946-DFAD-FB3C-3475-AD0667EAE4BF}"/>
              </a:ext>
            </a:extLst>
          </p:cNvPr>
          <p:cNvSpPr txBox="1"/>
          <p:nvPr/>
        </p:nvSpPr>
        <p:spPr>
          <a:xfrm>
            <a:off x="268019" y="417928"/>
            <a:ext cx="70855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chitects Daughter" pitchFamily="2" charset="0"/>
              </a:rPr>
              <a:t>Controllare la strumentazione motori</a:t>
            </a:r>
          </a:p>
          <a:p>
            <a:r>
              <a:rPr lang="it-IT" sz="2400" dirty="0">
                <a:latin typeface="Architects Daughter" pitchFamily="2" charset="0"/>
              </a:rPr>
              <a:t>Quando il valore N2 raggiunge 10, (dieci)</a:t>
            </a:r>
          </a:p>
          <a:p>
            <a:r>
              <a:rPr lang="it-IT" sz="2400" dirty="0">
                <a:latin typeface="Architects Daughter" pitchFamily="2" charset="0"/>
              </a:rPr>
              <a:t>premere la leva della manetta </a:t>
            </a:r>
          </a:p>
          <a:p>
            <a:r>
              <a:rPr lang="it-IT" sz="2400" dirty="0">
                <a:latin typeface="Architects Daughter" pitchFamily="2" charset="0"/>
              </a:rPr>
              <a:t>corrispondente e </a:t>
            </a:r>
          </a:p>
          <a:p>
            <a:r>
              <a:rPr lang="it-IT" sz="2400" dirty="0">
                <a:latin typeface="Architects Daughter" pitchFamily="2" charset="0"/>
              </a:rPr>
              <a:t>aprire l’immissione carburante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0C20FE1-1933-C274-CB0A-BCEC86B2D909}"/>
              </a:ext>
            </a:extLst>
          </p:cNvPr>
          <p:cNvSpPr txBox="1"/>
          <p:nvPr/>
        </p:nvSpPr>
        <p:spPr>
          <a:xfrm>
            <a:off x="268019" y="4697123"/>
            <a:ext cx="68435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chitects Daughter" pitchFamily="2" charset="0"/>
              </a:rPr>
              <a:t>Raggiunti i valori prestabiliti, </a:t>
            </a:r>
          </a:p>
          <a:p>
            <a:r>
              <a:rPr lang="it-IT" sz="2400" dirty="0">
                <a:latin typeface="Architects Daughter" pitchFamily="2" charset="0"/>
              </a:rPr>
              <a:t>le spie verdi e bianca </a:t>
            </a:r>
          </a:p>
          <a:p>
            <a:r>
              <a:rPr lang="it-IT" sz="2400" dirty="0">
                <a:latin typeface="Architects Daughter" pitchFamily="2" charset="0"/>
              </a:rPr>
              <a:t>nel pannello ENGINES si spengono </a:t>
            </a:r>
          </a:p>
          <a:p>
            <a:r>
              <a:rPr lang="it-IT" sz="2400" dirty="0">
                <a:latin typeface="Architects Daughter" pitchFamily="2" charset="0"/>
              </a:rPr>
              <a:t>e si può procedere con l’accensione </a:t>
            </a:r>
          </a:p>
          <a:p>
            <a:r>
              <a:rPr lang="it-IT" sz="2400" dirty="0">
                <a:latin typeface="Architects Daughter" pitchFamily="2" charset="0"/>
              </a:rPr>
              <a:t>degli altri motori </a:t>
            </a:r>
          </a:p>
        </p:txBody>
      </p:sp>
    </p:spTree>
    <p:extLst>
      <p:ext uri="{BB962C8B-B14F-4D97-AF65-F5344CB8AC3E}">
        <p14:creationId xmlns:p14="http://schemas.microsoft.com/office/powerpoint/2010/main" val="28854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B38E5B-DBDA-428B-9919-53D63F71025C}"/>
              </a:ext>
            </a:extLst>
          </p:cNvPr>
          <p:cNvSpPr txBox="1"/>
          <p:nvPr/>
        </p:nvSpPr>
        <p:spPr>
          <a:xfrm>
            <a:off x="592428" y="643944"/>
            <a:ext cx="8411277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rchitects Daughter" pitchFamily="2" charset="0"/>
              </a:rPr>
              <a:t>Quando tutti i 4 motori sono accesi</a:t>
            </a:r>
          </a:p>
          <a:p>
            <a:endParaRPr lang="it-IT" sz="2400" dirty="0">
              <a:latin typeface="Architects Daught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Nel pannello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ENGINES</a:t>
            </a:r>
            <a:r>
              <a:rPr lang="it-IT" sz="2400" dirty="0">
                <a:latin typeface="Architects Daughter" pitchFamily="2" charset="0"/>
              </a:rPr>
              <a:t> </a:t>
            </a:r>
          </a:p>
          <a:p>
            <a:r>
              <a:rPr lang="it-IT" sz="2400" dirty="0">
                <a:latin typeface="Architects Daughter" pitchFamily="2" charset="0"/>
              </a:rPr>
              <a:t>  portare su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OFF</a:t>
            </a:r>
            <a:r>
              <a:rPr lang="it-IT" sz="2400" dirty="0">
                <a:latin typeface="Architects Daughter" pitchFamily="2" charset="0"/>
              </a:rPr>
              <a:t>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START MASTER</a:t>
            </a:r>
          </a:p>
          <a:p>
            <a:r>
              <a:rPr lang="it-IT" sz="2400" dirty="0">
                <a:latin typeface="Architects Daughter" pitchFamily="2" charset="0"/>
              </a:rPr>
              <a:t>  portare su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OFF</a:t>
            </a:r>
            <a:r>
              <a:rPr lang="it-IT" sz="2400" dirty="0">
                <a:latin typeface="Architects Daughter" pitchFamily="2" charset="0"/>
              </a:rPr>
              <a:t> il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START SELECT</a:t>
            </a:r>
            <a:r>
              <a:rPr lang="it-IT" sz="2400" dirty="0">
                <a:latin typeface="Architects Daughter" pitchFamily="2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Architects Daught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nel pannello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HYDRAULIC </a:t>
            </a:r>
            <a:r>
              <a:rPr lang="it-IT" sz="2400" dirty="0">
                <a:latin typeface="Architects Daughter" pitchFamily="2" charset="0"/>
              </a:rPr>
              <a:t> </a:t>
            </a:r>
          </a:p>
          <a:p>
            <a:r>
              <a:rPr lang="it-IT" sz="2400" dirty="0">
                <a:latin typeface="Architects Daughter" pitchFamily="2" charset="0"/>
              </a:rPr>
              <a:t>  spostare su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ON</a:t>
            </a:r>
            <a:r>
              <a:rPr lang="it-IT" sz="2400" dirty="0">
                <a:latin typeface="Architects Daughter" pitchFamily="2" charset="0"/>
              </a:rPr>
              <a:t> le pompe dei motori 2 e 3</a:t>
            </a:r>
          </a:p>
          <a:p>
            <a:r>
              <a:rPr lang="it-IT" sz="2400" dirty="0">
                <a:latin typeface="Architects Daughter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chitects Daughter" pitchFamily="2" charset="0"/>
              </a:rPr>
              <a:t>nel pannello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ELECTRIC</a:t>
            </a:r>
            <a:r>
              <a:rPr lang="it-IT" sz="2400" dirty="0">
                <a:latin typeface="Architects Daughter" pitchFamily="2" charset="0"/>
              </a:rPr>
              <a:t> </a:t>
            </a:r>
          </a:p>
          <a:p>
            <a:r>
              <a:rPr lang="it-IT" sz="2400" dirty="0">
                <a:latin typeface="Architects Daughter" pitchFamily="2" charset="0"/>
              </a:rPr>
              <a:t>  spostare su 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ON</a:t>
            </a:r>
            <a:r>
              <a:rPr lang="it-IT" sz="2400" dirty="0">
                <a:latin typeface="Architects Daughter" pitchFamily="2" charset="0"/>
              </a:rPr>
              <a:t> i generatori dei motori 1 e 4</a:t>
            </a:r>
          </a:p>
          <a:p>
            <a:endParaRPr lang="it-IT" sz="2400" dirty="0">
              <a:latin typeface="Architects Daughter" pitchFamily="2" charset="0"/>
            </a:endParaRPr>
          </a:p>
          <a:p>
            <a:r>
              <a:rPr lang="it-IT" sz="2400" dirty="0">
                <a:latin typeface="Architects Daughter" pitchFamily="2" charset="0"/>
              </a:rPr>
              <a:t>Spegnere l’</a:t>
            </a:r>
            <a:r>
              <a:rPr lang="it-IT" sz="2400" dirty="0">
                <a:solidFill>
                  <a:srgbClr val="FF0000"/>
                </a:solidFill>
                <a:latin typeface="Architects Daughter" pitchFamily="2" charset="0"/>
              </a:rPr>
              <a:t>APU</a:t>
            </a:r>
            <a:r>
              <a:rPr lang="it-IT" sz="2400" dirty="0">
                <a:latin typeface="Architects Daughter" pitchFamily="2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735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392</Words>
  <Application>Microsoft Office PowerPoint</Application>
  <PresentationFormat>Widescreen</PresentationFormat>
  <Paragraphs>95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Architects Daughter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Effedia 41</dc:creator>
  <cp:lastModifiedBy>Effedia 41</cp:lastModifiedBy>
  <cp:revision>4</cp:revision>
  <dcterms:created xsi:type="dcterms:W3CDTF">2023-06-12T10:24:41Z</dcterms:created>
  <dcterms:modified xsi:type="dcterms:W3CDTF">2023-06-12T13:25:12Z</dcterms:modified>
</cp:coreProperties>
</file>